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B1D5E4-269D-4256-83E4-9DE8F5664A51}" type="datetimeFigureOut">
              <a:rPr lang="ar-IQ" smtClean="0"/>
              <a:t>22/03/1444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498BB7-0EC9-4FA9-8239-8118A8C594B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163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518D99C-6106-4F3F-A6A0-9D57F46208F8}" type="slidenum">
              <a:rPr lang="ar-SA" altLang="ar-IQ" sz="1200">
                <a:solidFill>
                  <a:prstClr val="black"/>
                </a:solidFill>
              </a:rPr>
              <a:pPr/>
              <a:t>2</a:t>
            </a:fld>
            <a:endParaRPr lang="en-US" altLang="ar-IQ" sz="120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IQ" altLang="ar-IQ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256602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666893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077185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487476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6B6D5625-FFF4-48ED-AAAE-97252AEB3780}" type="slidenum">
              <a:rPr lang="en-US" altLang="ar-IQ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/>
              <a:t>6</a:t>
            </a:fld>
            <a:endParaRPr lang="en-US" altLang="ar-IQ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02A2-F39E-4BFC-AD2E-214A9EDA0F18}" type="slidenum">
              <a:rPr lang="ar-IQ" altLang="ar-IQ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86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656F4-E80A-44AA-A5C1-DA84EAE1A7AE}" type="slidenum">
              <a:rPr lang="ar-IQ" altLang="ar-IQ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9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67FB-44C8-4A34-A9DC-847369154DEA}" type="slidenum">
              <a:rPr lang="ar-IQ" altLang="ar-IQ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8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5AC4-DE62-4919-85D9-55F58960F3EA}" type="slidenum">
              <a:rPr lang="ar-IQ" altLang="ar-IQ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7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A77A-7F01-4880-AA2B-FE8AECE55447}" type="slidenum">
              <a:rPr lang="ar-IQ" altLang="ar-IQ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4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C15C-8280-49BC-A035-BA1C3951DBE3}" type="slidenum">
              <a:rPr lang="ar-IQ" altLang="ar-IQ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30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FC94-1E4A-4B3A-8E6E-27A386BFECCA}" type="slidenum">
              <a:rPr lang="ar-IQ" altLang="ar-IQ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22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0638-E235-4621-A5AA-01198F4735F4}" type="slidenum">
              <a:rPr lang="ar-IQ" altLang="ar-IQ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686F-BE94-4280-B051-BEBF85CE3809}" type="slidenum">
              <a:rPr lang="ar-IQ" altLang="ar-IQ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6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620A-F8B9-4414-9210-F4D262A63EE4}" type="slidenum">
              <a:rPr lang="ar-IQ" altLang="ar-IQ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8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A7F6-0E58-4B3C-ABC2-14CDD5DE37FB}" type="slidenum">
              <a:rPr lang="ar-IQ" altLang="ar-IQ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D7F4-61A1-4A27-B434-4EE27FCE9D03}" type="slidenum">
              <a:rPr lang="ar-IQ" altLang="ar-IQ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01381"/>
      </p:ext>
    </p:extLst>
  </p:cSld>
  <p:clrMapOvr>
    <a:masterClrMapping/>
  </p:clrMapOvr>
  <p:transition spd="med" advClick="0" advTm="6000"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ar-IQ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5732-B684-45D2-9416-9280D62CFF7B}" type="slidenum">
              <a:rPr lang="ar-IQ" altLang="ar-IQ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23784"/>
      </p:ext>
    </p:extLst>
  </p:cSld>
  <p:clrMapOvr>
    <a:masterClrMapping/>
  </p:clrMapOvr>
  <p:transition spd="med" advClick="0" advTm="6000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BB94-7862-48D1-8E9F-B3EEE9E23CC3}" type="slidenum">
              <a:rPr lang="ar-IQ" altLang="ar-IQ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10673"/>
      </p:ext>
    </p:extLst>
  </p:cSld>
  <p:clrMapOvr>
    <a:masterClrMapping/>
  </p:clrMapOvr>
  <p:transition spd="med" advClick="0" advTm="600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22/03/1444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نمط العنوان الرئيسي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أنماط النص الرئيسي</a:t>
            </a:r>
          </a:p>
          <a:p>
            <a:pPr lvl="1"/>
            <a:r>
              <a:rPr lang="ar-SA" altLang="ar-IQ" smtClean="0"/>
              <a:t>المستوى الثاني</a:t>
            </a:r>
          </a:p>
          <a:p>
            <a:pPr lvl="2"/>
            <a:r>
              <a:rPr lang="ar-SA" altLang="ar-IQ" smtClean="0"/>
              <a:t>المستوى الثالث</a:t>
            </a:r>
          </a:p>
          <a:p>
            <a:pPr lvl="3"/>
            <a:r>
              <a:rPr lang="ar-SA" altLang="ar-IQ" smtClean="0"/>
              <a:t>المستوى الرابع</a:t>
            </a:r>
          </a:p>
          <a:p>
            <a:pPr lvl="4"/>
            <a:r>
              <a:rPr lang="ar-SA" altLang="ar-IQ" smtClean="0"/>
              <a:t>المستوى الخامس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4617B">
                  <a:shade val="9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F31D0C7-7DF5-4557-B0C1-BE330293D1E6}" type="slidenum">
              <a:rPr lang="ar-IQ" altLang="ar-IQ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srgbClr val="04617B">
                  <a:shade val="9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7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blinds/>
  </p:transition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9763" indent="-246063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632161" y="2461220"/>
            <a:ext cx="8220960" cy="1360942"/>
          </a:xfrm>
        </p:spPr>
        <p:txBody>
          <a:bodyPr>
            <a:normAutofit fontScale="90000"/>
          </a:bodyPr>
          <a:lstStyle/>
          <a:p>
            <a:r>
              <a:rPr lang="en-US" altLang="ar-IQ" smtClean="0"/>
              <a:t>Lecture 4</a:t>
            </a:r>
            <a:br>
              <a:rPr lang="en-US" altLang="ar-IQ" smtClean="0"/>
            </a:br>
            <a:r>
              <a:rPr lang="en-US" altLang="ar-IQ" smtClean="0"/>
              <a:t>seismic station</a:t>
            </a:r>
            <a:endParaRPr lang="ar-IQ" altLang="ar-IQ" smtClean="0"/>
          </a:p>
        </p:txBody>
      </p:sp>
    </p:spTree>
    <p:extLst>
      <p:ext uri="{BB962C8B-B14F-4D97-AF65-F5344CB8AC3E}">
        <p14:creationId xmlns:p14="http://schemas.microsoft.com/office/powerpoint/2010/main" val="20829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ar-IQ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main objective of </a:t>
            </a:r>
            <a:r>
              <a:rPr lang="fr-FR" altLang="ar-IQ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seismic</a:t>
            </a:r>
            <a:r>
              <a:rPr lang="fr-FR" altLang="ar-IQ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station</a:t>
            </a:r>
            <a:endParaRPr lang="en-US" altLang="ar-IQ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Recording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earthquakes</a:t>
            </a:r>
            <a:endParaRPr lang="fr-FR" altLang="ar-IQ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Issuing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monthly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earthquake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bulletin</a:t>
            </a:r>
          </a:p>
          <a:p>
            <a:pPr algn="l">
              <a:lnSpc>
                <a:spcPct val="80000"/>
              </a:lnSpc>
            </a:pP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studies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seismic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hazard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, and  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microearthquakes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studies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>
              <a:lnSpc>
                <a:spcPct val="80000"/>
              </a:lnSpc>
            </a:pP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Preparing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report (site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selection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) for the vital and important structures in Iraq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as 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dams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thermoelectical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stations, bridge….</a:t>
            </a:r>
          </a:p>
          <a:p>
            <a:pPr algn="l">
              <a:lnSpc>
                <a:spcPct val="80000"/>
              </a:lnSpc>
            </a:pP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introducing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earthquake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data to The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for    the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programs</a:t>
            </a:r>
          </a:p>
          <a:p>
            <a:pPr algn="l"/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studies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Microzonation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seismic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hazard</a:t>
            </a:r>
            <a:endParaRPr lang="fr-FR" altLang="ar-IQ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None/>
            </a:pP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. and Micro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earthquakes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ar-IQ" sz="2000" dirty="0" err="1" smtClean="0">
                <a:latin typeface="Times New Roman" pitchFamily="18" charset="0"/>
                <a:cs typeface="Times New Roman" pitchFamily="18" charset="0"/>
              </a:rPr>
              <a:t>studies</a:t>
            </a:r>
            <a:r>
              <a:rPr lang="fr-FR" altLang="ar-IQ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fr-FR" altLang="ar-IQ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ar-IQ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9994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46080" y="760400"/>
            <a:ext cx="4479840" cy="69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>
              <a:defRPr/>
            </a:pPr>
            <a:r>
              <a:rPr lang="en-US" altLang="ar-IQ" sz="3300" kern="0"/>
              <a:t>Seismic Instruments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721" y="1700819"/>
            <a:ext cx="2786400" cy="3552853"/>
          </a:xfrm>
          <a:prstGeom prst="rect">
            <a:avLst/>
          </a:prstGeom>
        </p:spPr>
        <p:txBody>
          <a:bodyPr lIns="82945" tIns="41473" rIns="82945" bIns="41473"/>
          <a:lstStyle>
            <a:lvl1pPr marL="342900" indent="-3429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500" kern="0" dirty="0"/>
              <a:t>Seismic Stations</a:t>
            </a:r>
          </a:p>
          <a:p>
            <a:pPr marL="476935" indent="-414726">
              <a:buFont typeface="+mj-lt"/>
              <a:buAutoNum type="arabicPeriod"/>
              <a:defRPr/>
            </a:pPr>
            <a:r>
              <a:rPr lang="en-US" sz="2500" kern="0" dirty="0"/>
              <a:t>Seismometer (</a:t>
            </a:r>
            <a:r>
              <a:rPr lang="en-US" sz="2500" kern="0" dirty="0">
                <a:solidFill>
                  <a:srgbClr val="0070C0"/>
                </a:solidFill>
              </a:rPr>
              <a:t>Seismograph</a:t>
            </a:r>
            <a:r>
              <a:rPr lang="en-US" sz="2500" kern="0" dirty="0"/>
              <a:t>)</a:t>
            </a:r>
          </a:p>
          <a:p>
            <a:pPr marL="476935" indent="-414726">
              <a:buFont typeface="+mj-lt"/>
              <a:buAutoNum type="arabicPeriod"/>
              <a:defRPr/>
            </a:pPr>
            <a:r>
              <a:rPr lang="en-US" sz="2500" kern="0" dirty="0"/>
              <a:t>Digitizer</a:t>
            </a:r>
          </a:p>
          <a:p>
            <a:pPr marL="476935" indent="-414726">
              <a:buFont typeface="+mj-lt"/>
              <a:buAutoNum type="arabicPeriod"/>
              <a:defRPr/>
            </a:pPr>
            <a:r>
              <a:rPr lang="en-US" sz="2500" kern="0" dirty="0"/>
              <a:t>GPS</a:t>
            </a:r>
          </a:p>
          <a:p>
            <a:pPr marL="476935" indent="-414726">
              <a:buFont typeface="+mj-lt"/>
              <a:buAutoNum type="arabicPeriod"/>
              <a:defRPr/>
            </a:pPr>
            <a:r>
              <a:rPr lang="en-US" sz="2500" kern="0" dirty="0"/>
              <a:t>Computer</a:t>
            </a:r>
          </a:p>
          <a:p>
            <a:pPr marL="476935" indent="-414726">
              <a:buFont typeface="+mj-lt"/>
              <a:buAutoNum type="arabicPeriod"/>
              <a:defRPr/>
            </a:pPr>
            <a:r>
              <a:rPr lang="en-US" sz="2500" kern="0" dirty="0"/>
              <a:t>Power</a:t>
            </a:r>
          </a:p>
          <a:p>
            <a:pPr marL="476935" indent="-414726">
              <a:buFont typeface="+mj-lt"/>
              <a:buAutoNum type="arabicPeriod"/>
              <a:defRPr/>
            </a:pPr>
            <a:r>
              <a:rPr lang="en-US" sz="2500" kern="0" dirty="0"/>
              <a:t>Wires</a:t>
            </a:r>
          </a:p>
          <a:p>
            <a:pPr>
              <a:defRPr/>
            </a:pPr>
            <a:endParaRPr lang="en-US" kern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4320" y="5766366"/>
            <a:ext cx="1935360" cy="331235"/>
          </a:xfrm>
        </p:spPr>
        <p:txBody>
          <a:bodyPr/>
          <a:lstStyle/>
          <a:p>
            <a:pPr>
              <a:defRPr/>
            </a:pPr>
            <a:fld id="{0982FC5C-2A2B-43CF-8642-70FBFBEDA0B5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80" y="1700819"/>
            <a:ext cx="3110400" cy="41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35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مستطيل 2"/>
          <p:cNvSpPr>
            <a:spLocks noChangeArrowheads="1"/>
          </p:cNvSpPr>
          <p:nvPr/>
        </p:nvSpPr>
        <p:spPr bwMode="auto">
          <a:xfrm>
            <a:off x="908640" y="846809"/>
            <a:ext cx="6981120" cy="516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l" defTabSz="829452" eaLnBrk="1">
              <a:lnSpc>
                <a:spcPct val="150000"/>
              </a:lnSpc>
            </a:pPr>
            <a:r>
              <a:rPr lang="en-US" altLang="ar-IQ" sz="2000" b="1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Seismometer</a:t>
            </a:r>
          </a:p>
          <a:p>
            <a:pPr algn="l" defTabSz="829452" eaLnBrk="1">
              <a:lnSpc>
                <a:spcPct val="150000"/>
              </a:lnSpc>
            </a:pPr>
            <a:r>
              <a:rPr lang="en-US" altLang="ar-IQ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an instrument that used by seismologist to measuring seismic waves that produced by </a:t>
            </a:r>
          </a:p>
          <a:p>
            <a:pPr algn="l" defTabSz="829452" eaLnBrk="1">
              <a:lnSpc>
                <a:spcPct val="150000"/>
              </a:lnSpc>
            </a:pPr>
            <a:r>
              <a:rPr lang="en-US" altLang="ar-IQ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earthquakes, there is three types of seismometer which are: 1-High Frequency,</a:t>
            </a:r>
          </a:p>
          <a:p>
            <a:pPr algn="l" defTabSz="829452" eaLnBrk="1">
              <a:lnSpc>
                <a:spcPct val="150000"/>
              </a:lnSpc>
            </a:pPr>
            <a:r>
              <a:rPr lang="en-US" altLang="ar-IQ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Strong Motion,  </a:t>
            </a:r>
          </a:p>
          <a:p>
            <a:pPr algn="l" defTabSz="829452" eaLnBrk="1">
              <a:lnSpc>
                <a:spcPct val="150000"/>
              </a:lnSpc>
            </a:pPr>
            <a:r>
              <a:rPr lang="en-US" altLang="ar-IQ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Broadband. </a:t>
            </a:r>
          </a:p>
          <a:p>
            <a:pPr algn="l" defTabSz="829452" eaLnBrk="1">
              <a:lnSpc>
                <a:spcPct val="150000"/>
              </a:lnSpc>
            </a:pPr>
            <a:r>
              <a:rPr lang="en-US" altLang="ar-IQ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Broadband type of seismometer- which record long range of waves that have a frequency </a:t>
            </a:r>
          </a:p>
          <a:p>
            <a:pPr algn="l" defTabSz="829452" eaLnBrk="1">
              <a:lnSpc>
                <a:spcPct val="150000"/>
              </a:lnSpc>
            </a:pPr>
            <a:r>
              <a:rPr lang="en-US" altLang="ar-IQ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(0.01-100) Hz, that means it record all types of earthquake weak and strong, far and near a </a:t>
            </a:r>
          </a:p>
        </p:txBody>
      </p:sp>
    </p:spTree>
    <p:extLst>
      <p:ext uri="{BB962C8B-B14F-4D97-AF65-F5344CB8AC3E}">
        <p14:creationId xmlns:p14="http://schemas.microsoft.com/office/powerpoint/2010/main" val="22851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7680" y="276509"/>
            <a:ext cx="6842880" cy="74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9pPr>
          </a:lstStyle>
          <a:p>
            <a:pPr defTabSz="829452" eaLnBrk="1" hangingPunct="1">
              <a:defRPr/>
            </a:pPr>
            <a:r>
              <a:rPr lang="hr-HR" kern="0" dirty="0" smtClean="0">
                <a:solidFill>
                  <a:srgbClr val="008000"/>
                </a:solidFill>
                <a:latin typeface="Tahoma"/>
                <a:cs typeface="Arial"/>
              </a:rPr>
              <a:t>Seismographs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67680" y="1797309"/>
            <a:ext cx="4551840" cy="366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marL="311045" indent="-311045" algn="l" defTabSz="829452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hr-HR" sz="20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Modern digital broadband seismographs are capable of recording almost the whole seismological spectrum (50 Hz – 300 s).</a:t>
            </a:r>
          </a:p>
          <a:p>
            <a:pPr marL="311045" indent="-311045" algn="l" defTabSz="829452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hr-HR" sz="20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resolution of 24 bits (high dynamic range) allows for precise recording of small quakes, as well as unsaturated registration of the largest ones.</a:t>
            </a:r>
          </a:p>
        </p:txBody>
      </p:sp>
      <p:pic>
        <p:nvPicPr>
          <p:cNvPr id="26628" name="Picture 8" descr="Seizmograf_d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160" y="171379"/>
            <a:ext cx="2347200" cy="312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Seizmograf_d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20" y="3633503"/>
            <a:ext cx="2473920" cy="234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8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0" y="663910"/>
            <a:ext cx="6899040" cy="90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384000" y="432045"/>
            <a:ext cx="2213280" cy="54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9556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ar-IQ" sz="3300">
                <a:solidFill>
                  <a:srgbClr val="4700B8"/>
                </a:solidFill>
                <a:latin typeface="Times New Roman" pitchFamily="18" charset="0"/>
              </a:rPr>
              <a:t>The Seismogram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46880" y="1424310"/>
            <a:ext cx="5810400" cy="2317203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 algn="just" defTabSz="829452">
              <a:lnSpc>
                <a:spcPct val="200000"/>
              </a:lnSpc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is a graph output by a seismograph.it is record of the ground motion at a measuring station as a function of time.</a:t>
            </a:r>
          </a:p>
          <a:p>
            <a:pPr algn="just" defTabSz="829452">
              <a:lnSpc>
                <a:spcPct val="200000"/>
              </a:lnSpc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Seismogram typically record motions in the three components axes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x,y,z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27653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81" y="3871127"/>
            <a:ext cx="6138720" cy="22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25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46081" y="829527"/>
            <a:ext cx="6372000" cy="724397"/>
          </a:xfrm>
        </p:spPr>
        <p:txBody>
          <a:bodyPr/>
          <a:lstStyle/>
          <a:p>
            <a:r>
              <a:rPr lang="en-US" altLang="ar-IQ" sz="3300"/>
              <a:t>Source Parameters</a:t>
            </a:r>
          </a:p>
        </p:txBody>
      </p:sp>
      <p:sp>
        <p:nvSpPr>
          <p:cNvPr id="28675" name="Content Placeholder 2"/>
          <p:cNvSpPr txBox="1">
            <a:spLocks/>
          </p:cNvSpPr>
          <p:nvPr/>
        </p:nvSpPr>
        <p:spPr bwMode="auto">
          <a:xfrm>
            <a:off x="946081" y="1728182"/>
            <a:ext cx="6147360" cy="318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marL="342900" indent="-342900"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>
              <a:spcAft>
                <a:spcPts val="1293"/>
              </a:spcAft>
            </a:pPr>
            <a:r>
              <a:rPr lang="en-US" altLang="ar-IQ" sz="2900">
                <a:solidFill>
                  <a:srgbClr val="000000"/>
                </a:solidFill>
              </a:rPr>
              <a:t>Date (YYYY/MM/DD) </a:t>
            </a:r>
            <a:r>
              <a:rPr lang="en-US" altLang="ar-IQ" sz="2900">
                <a:solidFill>
                  <a:srgbClr val="000000"/>
                </a:solidFill>
                <a:sym typeface="Wingdings" pitchFamily="2" charset="2"/>
              </a:rPr>
              <a:t> UTC time</a:t>
            </a:r>
            <a:endParaRPr lang="en-US" altLang="ar-IQ" sz="2900">
              <a:solidFill>
                <a:srgbClr val="000000"/>
              </a:solidFill>
            </a:endParaRPr>
          </a:p>
          <a:p>
            <a:pPr>
              <a:spcAft>
                <a:spcPts val="1293"/>
              </a:spcAft>
            </a:pPr>
            <a:r>
              <a:rPr lang="en-US" altLang="ar-IQ" sz="2900">
                <a:solidFill>
                  <a:srgbClr val="000000"/>
                </a:solidFill>
              </a:rPr>
              <a:t>Time (HH:MM:SS.SSS)</a:t>
            </a:r>
          </a:p>
          <a:p>
            <a:pPr>
              <a:spcAft>
                <a:spcPts val="1293"/>
              </a:spcAft>
            </a:pPr>
            <a:r>
              <a:rPr lang="en-US" altLang="ar-IQ" sz="2900">
                <a:solidFill>
                  <a:srgbClr val="000000"/>
                </a:solidFill>
              </a:rPr>
              <a:t>Latitude</a:t>
            </a:r>
          </a:p>
          <a:p>
            <a:pPr>
              <a:spcAft>
                <a:spcPts val="1293"/>
              </a:spcAft>
            </a:pPr>
            <a:r>
              <a:rPr lang="en-US" altLang="ar-IQ" sz="2900">
                <a:solidFill>
                  <a:srgbClr val="000000"/>
                </a:solidFill>
              </a:rPr>
              <a:t>Longitude</a:t>
            </a:r>
          </a:p>
          <a:p>
            <a:pPr>
              <a:spcAft>
                <a:spcPts val="1293"/>
              </a:spcAft>
            </a:pPr>
            <a:r>
              <a:rPr lang="en-US" altLang="ar-IQ" sz="2900">
                <a:solidFill>
                  <a:srgbClr val="000000"/>
                </a:solidFill>
              </a:rPr>
              <a:t>Depth (Km)</a:t>
            </a:r>
          </a:p>
          <a:p>
            <a:pPr>
              <a:spcAft>
                <a:spcPts val="1293"/>
              </a:spcAft>
            </a:pPr>
            <a:r>
              <a:rPr lang="en-US" altLang="ar-IQ" sz="2900">
                <a:solidFill>
                  <a:srgbClr val="000000"/>
                </a:solidFill>
              </a:rPr>
              <a:t>Magnitude (ML, MN, MB, MW.. Etc.)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4320" y="5766366"/>
            <a:ext cx="1935360" cy="331235"/>
          </a:xfrm>
        </p:spPr>
        <p:txBody>
          <a:bodyPr/>
          <a:lstStyle/>
          <a:p>
            <a:pPr>
              <a:defRPr/>
            </a:pPr>
            <a:fld id="{38ED1104-91D4-4A73-90D4-3AE84621A01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4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3528" y="2606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ar-IQ" b="1" dirty="0">
                <a:latin typeface="Times New Roman" pitchFamily="18" charset="0"/>
                <a:cs typeface="Times New Roman" pitchFamily="18" charset="0"/>
              </a:rPr>
              <a:t>The old seismic system that have three drums , each drum represents one of the components</a:t>
            </a:r>
            <a:br>
              <a:rPr lang="en-US" altLang="ar-IQ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ar-IQ" b="1" dirty="0">
                <a:latin typeface="Times New Roman" pitchFamily="18" charset="0"/>
                <a:cs typeface="Times New Roman" pitchFamily="18" charset="0"/>
              </a:rPr>
              <a:t>(Z,N,E).</a:t>
            </a:r>
            <a:r>
              <a:rPr lang="en-US" altLang="ar-IQ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ar-IQ" dirty="0"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  <p:pic>
        <p:nvPicPr>
          <p:cNvPr id="4" name="Picture 8" descr="Pictur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7704137" cy="4443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53477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299</Words>
  <Application>Microsoft Office PowerPoint</Application>
  <PresentationFormat>عرض على الشاشة (3:4)‏</PresentationFormat>
  <Paragraphs>42</Paragraphs>
  <Slides>8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0" baseType="lpstr">
      <vt:lpstr>سمة Office</vt:lpstr>
      <vt:lpstr>تدفق</vt:lpstr>
      <vt:lpstr>Lecture 4 seismic station</vt:lpstr>
      <vt:lpstr>The main objective of seismic station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Source Parameters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 seismic station</dc:title>
  <dc:creator>user</dc:creator>
  <cp:lastModifiedBy>Maher</cp:lastModifiedBy>
  <cp:revision>5</cp:revision>
  <dcterms:created xsi:type="dcterms:W3CDTF">2020-12-13T15:09:36Z</dcterms:created>
  <dcterms:modified xsi:type="dcterms:W3CDTF">2022-10-17T07:18:11Z</dcterms:modified>
</cp:coreProperties>
</file>